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3" r:id="rId3"/>
    <p:sldId id="260" r:id="rId4"/>
    <p:sldId id="264" r:id="rId5"/>
    <p:sldId id="258" r:id="rId6"/>
    <p:sldId id="265" r:id="rId7"/>
    <p:sldId id="261" r:id="rId8"/>
    <p:sldId id="332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3077" autoAdjust="0"/>
  </p:normalViewPr>
  <p:slideViewPr>
    <p:cSldViewPr snapToGrid="0">
      <p:cViewPr varScale="1">
        <p:scale>
          <a:sx n="84" d="100"/>
          <a:sy n="84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32789-FB65-4AFC-858A-73DA60A991C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116A5-DCFC-4BD1-A721-F7DAB6482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0F596-AE76-BC43-8B0F-AB236564974C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83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Victims of Hate Crime Incidents</a:t>
            </a:r>
          </a:p>
          <a:p>
            <a:r>
              <a:rPr lang="en-US" dirty="0"/>
              <a:t>8,052 single-bias incidents involved 11,126 victims</a:t>
            </a:r>
          </a:p>
          <a:p>
            <a:r>
              <a:rPr lang="en-US" dirty="0"/>
              <a:t>In 211 incidents, a total of 346 victims were targeted because of more than one bias</a:t>
            </a:r>
          </a:p>
          <a:p>
            <a:endParaRPr lang="en-US" dirty="0"/>
          </a:p>
          <a:p>
            <a:r>
              <a:rPr lang="en-US" dirty="0"/>
              <a:t>2020 – increase from 2019</a:t>
            </a:r>
          </a:p>
          <a:p>
            <a:endParaRPr lang="en-US" dirty="0"/>
          </a:p>
          <a:p>
            <a:r>
              <a:rPr lang="en-US" sz="1200" b="1" u="sng" dirty="0"/>
              <a:t>LGBTQIA+ includes identities based on (Anti-Violence Project)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Sex (anatomy)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Sexual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HIV 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116A5-DCFC-4BD1-A721-F7DAB6482D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8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Victims of Hate Crime Incidents</a:t>
            </a:r>
          </a:p>
          <a:p>
            <a:r>
              <a:rPr lang="en-US" dirty="0"/>
              <a:t>8,052 single-bias incidents involved 11,126 victims</a:t>
            </a:r>
          </a:p>
          <a:p>
            <a:r>
              <a:rPr lang="en-US" dirty="0"/>
              <a:t>In 211 incidents, a total of 346 victims were targeted because of more than one bias</a:t>
            </a:r>
          </a:p>
          <a:p>
            <a:endParaRPr lang="en-US" dirty="0"/>
          </a:p>
          <a:p>
            <a:r>
              <a:rPr lang="en-US" dirty="0"/>
              <a:t>2020 – increase from 2019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116A5-DCFC-4BD1-A721-F7DAB6482D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07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numbers do not tell the whole story – UNDEREPORTING – discretion of police officers, victim/survivor not wanting to report (or knowing to report)</a:t>
            </a:r>
          </a:p>
          <a:p>
            <a:endParaRPr lang="en-US" dirty="0"/>
          </a:p>
          <a:p>
            <a:r>
              <a:rPr lang="en-US" dirty="0"/>
              <a:t>LGBTQ populations tend to be larger (almost double) the visible/out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116A5-DCFC-4BD1-A721-F7DAB6482D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Anti-LGBTQ political platforms</a:t>
            </a:r>
          </a:p>
          <a:p>
            <a:endParaRPr lang="en-US" dirty="0"/>
          </a:p>
          <a:p>
            <a:r>
              <a:rPr lang="en-US" dirty="0"/>
              <a:t>Culture Wars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Major funding of politicians running on anti-LGBTQ platforms (Alliance Defending Freedom,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116A5-DCFC-4BD1-A721-F7DAB6482D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4D48-0902-4770-BE95-DA2A9EC8D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C63DB-1230-4326-84D5-E27F38478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2A8B-B513-4B3D-A239-005F1035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ED5A3-73E5-4EE9-8713-F05B8D58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4A05-70B2-434A-ADEE-B6D7E49C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0987-4CFC-477A-BDC2-593CC635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1F32E-E7AB-4DC7-8EC9-89229072A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FF1C-BE8A-4CDB-9E71-FF2FBE8A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74B62-3982-4C9F-A5AA-93F2FF70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84901-A8A7-4E20-B005-2FF5190B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67C488-CA09-4C08-BC25-F3E6CD24B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BFFFF-F915-470E-B271-C5F99A4D0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1FB0-3163-4AD2-B903-0EEA28A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46E3-7CE1-4DAA-B8BA-110F8AC2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6372-66A3-475A-8186-7D18AA4B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1123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470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3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95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4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9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60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AF9C-C1E1-4833-A39D-1680B472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D857-113E-4976-88ED-1A6C9BCE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170DE-06F9-4CD7-BB44-D1D76B23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5BEC8-F79B-4E4D-80F6-7314EED1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F194-7A50-41B6-9D6A-677F1422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84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36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8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951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1233294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0719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7448-6289-4613-AE57-E1C48923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45DB8-0AE8-4015-A1F5-E654F09E5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F81B4-459E-4E75-9B89-00C526F9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02F0F-8FF9-4485-8FFE-56D2EC84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575DE-ED08-4995-9CA8-1382F2D4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0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FFDB-D627-4794-971F-FE31E318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B13BE-04C8-421E-A33A-B5B3A042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67B83-C547-4A27-9944-93728DD63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F9768-81B8-43DD-B4C6-EF061FC4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C2E55-DB9C-4986-BA5E-3792AF2E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4A554-F514-4CDE-AAEE-FC7D4C66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6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B82F-49EA-4DBA-8343-7B71085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61FB-F3BE-4535-9C20-15BD9C4D8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42D49-7544-4DED-AFEE-82F9EFE26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572A7-EF6A-4DB3-9F24-AFBB0E6AB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9A6DC-DB35-4550-B1AF-A490304BE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E9482-E400-4C31-8398-1BA8BF79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55C49-588A-4209-B342-F19417D5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20A71-0652-40DD-BD85-4DDA37F2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02BC-3121-4C1E-BE2E-D5FCE5BC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C0CDE-2F0E-4212-A290-A0BF9F0E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136D3-170F-4620-8241-FAE90E96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0D11A-E50A-48FE-8ECB-96CE0C43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6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B84AC-7B37-4BE7-A077-A5F63F5A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F0D07-BA13-4EC8-B627-78550C2B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88C79-BD51-4086-86CA-C97C2BB2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3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897C-8205-4BAA-A360-369995FA3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9AC7-099A-4718-B7CB-A4FED5F2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B68-A27D-487D-A5ED-6E6A34DDB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7CB33-632E-4F43-AFD6-25D4D551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C39A9-10F5-46B6-BBBD-D3DBB3B6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5BCA6-3091-4122-B816-56DB12C7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B1F1-C710-40CF-9D07-8AACA892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7B11C7-5330-492B-BF10-0E4E8A2F5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0A4FC-4943-476C-840E-A481B91A4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349C4-1B0C-4513-AABD-32F398B3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D2A0D-38C4-4742-9629-0AB04B7A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75C3D-BD09-4E38-AE37-1C705F0A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F9848-77D0-4526-99F4-00EE7694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35DB2-4B22-4211-ACD6-8D312DEEA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B8A2-2370-4F94-9A41-A6F475B40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AC44-7EF2-480F-89C1-6A794942BC4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717A-21D9-431E-A401-D68B3A96D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AF977-2475-4FDA-8BB4-AD354A086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FBBB-F528-4C3A-869C-7F44B4D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1C8A61-1230-6B46-ACB7-F95E7D7D30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3702" cy="68727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717" y="-582308"/>
            <a:ext cx="10616502" cy="61247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Anti-LGBTQ Hate Crimes Presentation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Illinois House of Representatives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Presented by: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Aster Gilbert (she/they)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Manager of Training &amp; Public Education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FB01C0-6A0C-4121-B6BB-74ACEA4D2843}"/>
              </a:ext>
            </a:extLst>
          </p:cNvPr>
          <p:cNvSpPr txBox="1"/>
          <p:nvPr/>
        </p:nvSpPr>
        <p:spPr>
          <a:xfrm>
            <a:off x="4689327" y="512090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agilbert@centeronhalsted.org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24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888BC2A-83E7-43C4-8B42-185214D1DDB8}"/>
              </a:ext>
            </a:extLst>
          </p:cNvPr>
          <p:cNvSpPr/>
          <p:nvPr/>
        </p:nvSpPr>
        <p:spPr>
          <a:xfrm>
            <a:off x="-19732" y="0"/>
            <a:ext cx="12211732" cy="1931670"/>
          </a:xfrm>
          <a:prstGeom prst="rect">
            <a:avLst/>
          </a:prstGeom>
          <a:solidFill>
            <a:srgbClr val="549E39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0CF7F-9FCA-42A1-A172-E1AE9E9B45A9}"/>
              </a:ext>
            </a:extLst>
          </p:cNvPr>
          <p:cNvSpPr txBox="1"/>
          <p:nvPr/>
        </p:nvSpPr>
        <p:spPr>
          <a:xfrm>
            <a:off x="830580" y="550336"/>
            <a:ext cx="1136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National Trends: Anti-LGBTQ Hate Crimes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5DA70A-F78A-40B0-888F-80177428E6EB}"/>
              </a:ext>
            </a:extLst>
          </p:cNvPr>
          <p:cNvSpPr txBox="1"/>
          <p:nvPr/>
        </p:nvSpPr>
        <p:spPr>
          <a:xfrm>
            <a:off x="308610" y="2591485"/>
            <a:ext cx="118833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Hate Crime laws recognize LGBTQ people in two categories: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Gender 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Sexual orientation</a:t>
            </a:r>
          </a:p>
        </p:txBody>
      </p:sp>
    </p:spTree>
    <p:extLst>
      <p:ext uri="{BB962C8B-B14F-4D97-AF65-F5344CB8AC3E}">
        <p14:creationId xmlns:p14="http://schemas.microsoft.com/office/powerpoint/2010/main" val="125993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888BC2A-83E7-43C4-8B42-185214D1DDB8}"/>
              </a:ext>
            </a:extLst>
          </p:cNvPr>
          <p:cNvSpPr/>
          <p:nvPr/>
        </p:nvSpPr>
        <p:spPr>
          <a:xfrm>
            <a:off x="-19732" y="0"/>
            <a:ext cx="12211732" cy="1931670"/>
          </a:xfrm>
          <a:prstGeom prst="rect">
            <a:avLst/>
          </a:prstGeom>
          <a:solidFill>
            <a:srgbClr val="549E39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0CF7F-9FCA-42A1-A172-E1AE9E9B45A9}"/>
              </a:ext>
            </a:extLst>
          </p:cNvPr>
          <p:cNvSpPr txBox="1"/>
          <p:nvPr/>
        </p:nvSpPr>
        <p:spPr>
          <a:xfrm>
            <a:off x="830580" y="550336"/>
            <a:ext cx="1136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Trends: Anti-LGBTQ Hate Crimes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DB0549-BDC0-4BBB-8093-2A6F95DD7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76" y="2057400"/>
            <a:ext cx="4108834" cy="39182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43D6DB-09EB-4343-A1B7-82DA96A49D76}"/>
              </a:ext>
            </a:extLst>
          </p:cNvPr>
          <p:cNvSpPr txBox="1"/>
          <p:nvPr/>
        </p:nvSpPr>
        <p:spPr>
          <a:xfrm>
            <a:off x="8271510" y="6138387"/>
            <a:ext cx="4320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source</a:t>
            </a:r>
            <a:r>
              <a:rPr lang="en-US" sz="1600" dirty="0"/>
              <a:t>: DOJ + FBI 2020 Hate Crimes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8A9146-B195-4100-871A-2BE35B093D04}"/>
              </a:ext>
            </a:extLst>
          </p:cNvPr>
          <p:cNvSpPr txBox="1"/>
          <p:nvPr/>
        </p:nvSpPr>
        <p:spPr>
          <a:xfrm>
            <a:off x="474596" y="2742367"/>
            <a:ext cx="7269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Increase in anti-LGBTQ hate crimes since 2015 (NCAVP)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2019 saw major spike (NCAVP)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DOJ &amp; FBI data from 2020 shows increase from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HRC reported an “epidemic of violence” in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Sexual Orientation is consistently the second most-targeted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Rates vary based on race, ethnicity, national origin, socio-economic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Black LGBTQ people 91% of homicide victims in 2019</a:t>
            </a:r>
          </a:p>
        </p:txBody>
      </p:sp>
    </p:spTree>
    <p:extLst>
      <p:ext uri="{BB962C8B-B14F-4D97-AF65-F5344CB8AC3E}">
        <p14:creationId xmlns:p14="http://schemas.microsoft.com/office/powerpoint/2010/main" val="352783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DDDA73-77ED-4DC9-AF4C-9B971ECCC23A}"/>
              </a:ext>
            </a:extLst>
          </p:cNvPr>
          <p:cNvSpPr/>
          <p:nvPr/>
        </p:nvSpPr>
        <p:spPr>
          <a:xfrm>
            <a:off x="-19732" y="0"/>
            <a:ext cx="12211732" cy="1931670"/>
          </a:xfrm>
          <a:prstGeom prst="rect">
            <a:avLst/>
          </a:prstGeom>
          <a:solidFill>
            <a:srgbClr val="549E39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A77594-C41F-464B-B02A-EADA0E83D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0" y="2099901"/>
            <a:ext cx="5539568" cy="43085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F7F28B-D9F0-4253-8DA5-40456BE93A3D}"/>
              </a:ext>
            </a:extLst>
          </p:cNvPr>
          <p:cNvSpPr txBox="1"/>
          <p:nvPr/>
        </p:nvSpPr>
        <p:spPr>
          <a:xfrm>
            <a:off x="1223010" y="509850"/>
            <a:ext cx="1013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Illinois Trends: Anti-LGBTQ Hate Crimes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CF174-7884-45C1-8724-FE7E774B9564}"/>
              </a:ext>
            </a:extLst>
          </p:cNvPr>
          <p:cNvSpPr txBox="1"/>
          <p:nvPr/>
        </p:nvSpPr>
        <p:spPr>
          <a:xfrm>
            <a:off x="6652432" y="2100934"/>
            <a:ext cx="5539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Southern Poverty Law Center tracks 23 hate groups in 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explicitly anti-LGBTQ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 white nationalist, neo-Nazi, neo-</a:t>
            </a:r>
            <a:r>
              <a:rPr lang="en-US" dirty="0" err="1"/>
              <a:t>Völkisch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“general hate” (Proud Boys)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FE300-68B8-4790-9BD9-47530D738EDA}"/>
              </a:ext>
            </a:extLst>
          </p:cNvPr>
          <p:cNvSpPr txBox="1"/>
          <p:nvPr/>
        </p:nvSpPr>
        <p:spPr>
          <a:xfrm>
            <a:off x="6639468" y="3607687"/>
            <a:ext cx="54421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Youth Experience of Hate (Healthy CPS, CDC, APA data)</a:t>
            </a:r>
          </a:p>
          <a:p>
            <a:endParaRPr lang="en-US" b="1" u="sng" dirty="0"/>
          </a:p>
          <a:p>
            <a:r>
              <a:rPr lang="en-US" b="1" u="sng" dirty="0"/>
              <a:t>LGBTQIA students face higher rates of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physical &amp; digital bullying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lowest rates of feeling safe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higher rates of punishment</a:t>
            </a:r>
          </a:p>
          <a:p>
            <a:r>
              <a:rPr lang="en-US" b="1" u="sng" dirty="0"/>
              <a:t>Leads to higher rates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truancy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homelessness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drug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bringing weapons to school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F0AE4-6221-4CB4-A80A-B988FE934042}"/>
              </a:ext>
            </a:extLst>
          </p:cNvPr>
          <p:cNvSpPr txBox="1"/>
          <p:nvPr/>
        </p:nvSpPr>
        <p:spPr>
          <a:xfrm>
            <a:off x="1494063" y="6408454"/>
            <a:ext cx="4320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source</a:t>
            </a:r>
            <a:r>
              <a:rPr lang="en-US" sz="1600" dirty="0"/>
              <a:t>: DOJ + FBI 2020 Hate Crimes Data</a:t>
            </a:r>
          </a:p>
        </p:txBody>
      </p:sp>
    </p:spTree>
    <p:extLst>
      <p:ext uri="{BB962C8B-B14F-4D97-AF65-F5344CB8AC3E}">
        <p14:creationId xmlns:p14="http://schemas.microsoft.com/office/powerpoint/2010/main" val="415941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F27605-E06B-4DF8-A08B-C622F10D3667}"/>
              </a:ext>
            </a:extLst>
          </p:cNvPr>
          <p:cNvSpPr/>
          <p:nvPr/>
        </p:nvSpPr>
        <p:spPr>
          <a:xfrm>
            <a:off x="-19732" y="0"/>
            <a:ext cx="12211732" cy="1931670"/>
          </a:xfrm>
          <a:prstGeom prst="rect">
            <a:avLst/>
          </a:prstGeom>
          <a:solidFill>
            <a:srgbClr val="549E39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591C2C-2662-4A1B-9F6E-9D40439395A3}"/>
              </a:ext>
            </a:extLst>
          </p:cNvPr>
          <p:cNvSpPr txBox="1"/>
          <p:nvPr/>
        </p:nvSpPr>
        <p:spPr>
          <a:xfrm>
            <a:off x="2937510" y="550336"/>
            <a:ext cx="1013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What is Causing the Rise?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2204E-029B-4EE6-ABD3-6E8E3975023A}"/>
              </a:ext>
            </a:extLst>
          </p:cNvPr>
          <p:cNvSpPr txBox="1"/>
          <p:nvPr/>
        </p:nvSpPr>
        <p:spPr>
          <a:xfrm>
            <a:off x="205740" y="2615423"/>
            <a:ext cx="12161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2022 – spread of “Grooming” campaigns: stoking moral panic by calling all LGBTQ people sexual predators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262 anti-LGBTQ bills introduced nationwide in 2022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Rise in far-right extremist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Rise in online radicalization of children, youth, and young 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Economic Precarity + Crisis of Legitimacy + Perceptions of Loss </a:t>
            </a:r>
            <a:r>
              <a:rPr lang="en-US" sz="2000" dirty="0">
                <a:sym typeface="Wingdings" panose="05000000000000000000" pitchFamily="2" charset="2"/>
              </a:rPr>
              <a:t> fuel radicalization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396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9844F9-8597-4C33-BA71-32A76E6993A6}"/>
              </a:ext>
            </a:extLst>
          </p:cNvPr>
          <p:cNvSpPr/>
          <p:nvPr/>
        </p:nvSpPr>
        <p:spPr>
          <a:xfrm>
            <a:off x="-19732" y="0"/>
            <a:ext cx="12211732" cy="1931670"/>
          </a:xfrm>
          <a:prstGeom prst="rect">
            <a:avLst/>
          </a:prstGeom>
          <a:solidFill>
            <a:srgbClr val="549E39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2C1FFF-1861-4B1D-ADCE-2E7D54C947C2}"/>
              </a:ext>
            </a:extLst>
          </p:cNvPr>
          <p:cNvSpPr txBox="1"/>
          <p:nvPr/>
        </p:nvSpPr>
        <p:spPr>
          <a:xfrm>
            <a:off x="1325880" y="550336"/>
            <a:ext cx="1013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Solutions &amp; Suggested Areas of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9A3C7-263C-4337-86DD-64A2CBF242E2}"/>
              </a:ext>
            </a:extLst>
          </p:cNvPr>
          <p:cNvSpPr txBox="1"/>
          <p:nvPr/>
        </p:nvSpPr>
        <p:spPr>
          <a:xfrm>
            <a:off x="765810" y="2628900"/>
            <a:ext cx="11029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Holistic approaches that tackles economic inequality and racial disparities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Funding preventative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police limited to responding after hate incident occurs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funding for community organizations, service providers, education networks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Research and Aggregated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Protecting and funding the institutions targeted: public schools, comprehensive sex education, libraries</a:t>
            </a:r>
          </a:p>
          <a:p>
            <a:endParaRPr lang="en-US" dirty="0"/>
          </a:p>
          <a:p>
            <a:r>
              <a:rPr lang="en-US" dirty="0"/>
              <a:t>3.    Cross-state/Federal solutions (networks of anti-LGBTQ groups and funders)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9FFE7C-E583-49D7-B92E-1EC8D6D4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D2945E-06BB-4ED7-B357-30CA7211C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A091E-6033-4216-9CB6-84D27D1F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16" y="110398"/>
            <a:ext cx="4375924" cy="356453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br>
              <a:rPr lang="en-US" sz="2400" spc="200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</a:br>
            <a:br>
              <a:rPr lang="en-US" sz="2800" spc="200" dirty="0">
                <a:latin typeface="Tahoma"/>
                <a:ea typeface="Tahoma"/>
                <a:cs typeface="Tahoma"/>
              </a:rPr>
            </a:br>
            <a:r>
              <a:rPr lang="en-US" sz="2800" spc="200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Thank you! </a:t>
            </a:r>
            <a:br>
              <a:rPr lang="en-US" sz="2800" spc="200" dirty="0">
                <a:latin typeface="Tahoma"/>
              </a:rPr>
            </a:br>
            <a:r>
              <a:rPr lang="en-US" sz="2800" spc="200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Questions? Comments</a:t>
            </a:r>
            <a:r>
              <a:rPr lang="en-US" sz="2400" spc="200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?</a:t>
            </a:r>
            <a:br>
              <a:rPr lang="en-US" sz="2400" spc="200" dirty="0">
                <a:latin typeface="Tahoma"/>
                <a:ea typeface="Tahoma"/>
                <a:cs typeface="Tahoma"/>
              </a:rPr>
            </a:br>
            <a:r>
              <a:rPr lang="en-US" sz="2400" spc="200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 </a:t>
            </a:r>
            <a:br>
              <a:rPr lang="en-US" sz="2400" spc="200" dirty="0">
                <a:latin typeface="Tahoma"/>
              </a:rPr>
            </a:br>
            <a:br>
              <a:rPr lang="en-US" sz="2400" spc="200" dirty="0">
                <a:latin typeface="Tahoma"/>
              </a:rPr>
            </a:br>
            <a:br>
              <a:rPr lang="en-US" sz="2400" spc="200" dirty="0"/>
            </a:br>
            <a:endParaRPr lang="en-US" sz="3700" spc="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3E46A-9468-4453-9472-DE958F94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21" y="3849539"/>
            <a:ext cx="4204012" cy="2359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solidFill>
                  <a:srgbClr val="FFFFFF"/>
                </a:solidFill>
              </a:rPr>
              <a:t> </a:t>
            </a:r>
            <a:br>
              <a:rPr lang="en-US" sz="1600">
                <a:solidFill>
                  <a:srgbClr val="FFFFFF"/>
                </a:solidFill>
              </a:rPr>
            </a:b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4C9872C-B3B3-4A61-B20E-F79415F45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Questions">
            <a:extLst>
              <a:ext uri="{FF2B5EF4-FFF2-40B4-BE49-F238E27FC236}">
                <a16:creationId xmlns:a16="http://schemas.microsoft.com/office/drawing/2014/main" id="{4F713FEE-674E-4684-8969-5DE7766D5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0" y="699753"/>
            <a:ext cx="5459470" cy="54594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A7630-FA93-4318-B2F0-3EA367A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21C8A61-1230-6B46-ACB7-F95E7D7D30C3}" type="slidenum"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/>
              <a:ea typeface="+mn-ea"/>
              <a:cs typeface="+mn-cs"/>
            </a:endParaRPr>
          </a:p>
        </p:txBody>
      </p:sp>
      <p:pic>
        <p:nvPicPr>
          <p:cNvPr id="6" name="Google Shape;451;p52">
            <a:extLst>
              <a:ext uri="{FF2B5EF4-FFF2-40B4-BE49-F238E27FC236}">
                <a16:creationId xmlns:a16="http://schemas.microsoft.com/office/drawing/2014/main" id="{0E8D29EC-0A53-4ED7-9FA4-476D82B9000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17341" y="5910621"/>
            <a:ext cx="880968" cy="4498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203C56-E76F-48D1-A2BD-7061D9A2287E}"/>
              </a:ext>
            </a:extLst>
          </p:cNvPr>
          <p:cNvSpPr txBox="1"/>
          <p:nvPr/>
        </p:nvSpPr>
        <p:spPr>
          <a:xfrm>
            <a:off x="403302" y="4343400"/>
            <a:ext cx="46481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Anti-violence project </a:t>
            </a:r>
            <a:b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</a:b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773-871-2273 </a:t>
            </a:r>
            <a:b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</a:b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AVP@CENTERONHALSTED.ORG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D8F46-3A0B-4E9A-A02E-40F769C35271}"/>
              </a:ext>
            </a:extLst>
          </p:cNvPr>
          <p:cNvSpPr txBox="1"/>
          <p:nvPr/>
        </p:nvSpPr>
        <p:spPr>
          <a:xfrm>
            <a:off x="674952" y="3004780"/>
            <a:ext cx="587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agilbert@centeronhalsted.org</a:t>
            </a:r>
          </a:p>
        </p:txBody>
      </p:sp>
    </p:spTree>
    <p:extLst>
      <p:ext uri="{BB962C8B-B14F-4D97-AF65-F5344CB8AC3E}">
        <p14:creationId xmlns:p14="http://schemas.microsoft.com/office/powerpoint/2010/main" val="9737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543</Words>
  <Application>Microsoft Office PowerPoint</Application>
  <PresentationFormat>Widescreen</PresentationFormat>
  <Paragraphs>102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Tahoma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Thank you!  Questions? Comments?  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Aster Gilbert</dc:creator>
  <cp:lastModifiedBy>Aster Gilbert</cp:lastModifiedBy>
  <cp:revision>33</cp:revision>
  <dcterms:created xsi:type="dcterms:W3CDTF">2022-08-24T15:15:56Z</dcterms:created>
  <dcterms:modified xsi:type="dcterms:W3CDTF">2022-08-25T13:47:11Z</dcterms:modified>
</cp:coreProperties>
</file>